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3" r:id="rId13"/>
    <p:sldId id="268" r:id="rId14"/>
    <p:sldId id="269" r:id="rId15"/>
    <p:sldId id="270" r:id="rId16"/>
    <p:sldId id="271" r:id="rId17"/>
    <p:sldId id="280" r:id="rId18"/>
    <p:sldId id="272" r:id="rId19"/>
    <p:sldId id="273" r:id="rId20"/>
    <p:sldId id="274" r:id="rId21"/>
    <p:sldId id="275" r:id="rId22"/>
    <p:sldId id="281" r:id="rId23"/>
    <p:sldId id="276" r:id="rId24"/>
    <p:sldId id="277" r:id="rId25"/>
    <p:sldId id="278" r:id="rId26"/>
    <p:sldId id="282" r:id="rId27"/>
    <p:sldId id="279" r:id="rId28"/>
    <p:sldId id="283" r:id="rId29"/>
    <p:sldId id="284" r:id="rId30"/>
  </p:sldIdLst>
  <p:sldSz cx="10869613" cy="7739063"/>
  <p:notesSz cx="10412413" cy="7281863"/>
  <p:defaultTextStyle>
    <a:defPPr>
      <a:defRPr lang="ru-RU"/>
    </a:defPPr>
    <a:lvl1pPr marL="0" algn="l" defTabSz="101498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7492" algn="l" defTabSz="101498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4984" algn="l" defTabSz="101498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2476" algn="l" defTabSz="101498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29968" algn="l" defTabSz="101498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37460" algn="l" defTabSz="101498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44952" algn="l" defTabSz="101498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52444" algn="l" defTabSz="101498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59936" algn="l" defTabSz="101498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349" autoAdjust="0"/>
  </p:normalViewPr>
  <p:slideViewPr>
    <p:cSldViewPr>
      <p:cViewPr varScale="1">
        <p:scale>
          <a:sx n="92" d="100"/>
          <a:sy n="92" d="100"/>
        </p:scale>
        <p:origin x="-1566" y="-102"/>
      </p:cViewPr>
      <p:guideLst>
        <p:guide orient="horz" pos="2438"/>
        <p:guide pos="34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5221" y="2404128"/>
            <a:ext cx="9239171" cy="165888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30442" y="4385469"/>
            <a:ext cx="7608729" cy="197776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7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4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2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29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7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4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2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59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69A5F-066C-4EDE-A10E-02BAC98B0A1C}" type="datetimeFigureOut">
              <a:rPr lang="ru-RU" smtClean="0"/>
              <a:t>07.06.2016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04479-255F-4BBA-8656-4C3EA6A566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86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69A5F-066C-4EDE-A10E-02BAC98B0A1C}" type="datetimeFigureOut">
              <a:rPr lang="ru-RU" smtClean="0"/>
              <a:t>07.06.2016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04479-255F-4BBA-8656-4C3EA6A566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556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880469" y="309923"/>
            <a:ext cx="2445663" cy="660328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43480" y="309923"/>
            <a:ext cx="7155829" cy="660328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69A5F-066C-4EDE-A10E-02BAC98B0A1C}" type="datetimeFigureOut">
              <a:rPr lang="ru-RU" smtClean="0"/>
              <a:t>07.06.2016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04479-255F-4BBA-8656-4C3EA6A566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030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69A5F-066C-4EDE-A10E-02BAC98B0A1C}" type="datetimeFigureOut">
              <a:rPr lang="ru-RU" smtClean="0"/>
              <a:t>07.06.2016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04479-255F-4BBA-8656-4C3EA6A566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249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8625" y="4973066"/>
            <a:ext cx="9239171" cy="1537064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58625" y="3280146"/>
            <a:ext cx="9239171" cy="1692919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749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498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24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299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374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449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524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599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69A5F-066C-4EDE-A10E-02BAC98B0A1C}" type="datetimeFigureOut">
              <a:rPr lang="ru-RU" smtClean="0"/>
              <a:t>07.06.2016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04479-255F-4BBA-8656-4C3EA6A566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549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43481" y="1805783"/>
            <a:ext cx="4800746" cy="5107424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525386" y="1805783"/>
            <a:ext cx="4800746" cy="5107424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69A5F-066C-4EDE-A10E-02BAC98B0A1C}" type="datetimeFigureOut">
              <a:rPr lang="ru-RU" smtClean="0"/>
              <a:t>07.06.2016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04479-255F-4BBA-8656-4C3EA6A566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921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3481" y="1732332"/>
            <a:ext cx="4802633" cy="72195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7492" indent="0">
              <a:buNone/>
              <a:defRPr sz="2200" b="1"/>
            </a:lvl2pPr>
            <a:lvl3pPr marL="1014984" indent="0">
              <a:buNone/>
              <a:defRPr sz="2000" b="1"/>
            </a:lvl3pPr>
            <a:lvl4pPr marL="1522476" indent="0">
              <a:buNone/>
              <a:defRPr sz="1800" b="1"/>
            </a:lvl4pPr>
            <a:lvl5pPr marL="2029968" indent="0">
              <a:buNone/>
              <a:defRPr sz="1800" b="1"/>
            </a:lvl5pPr>
            <a:lvl6pPr marL="2537460" indent="0">
              <a:buNone/>
              <a:defRPr sz="1800" b="1"/>
            </a:lvl6pPr>
            <a:lvl7pPr marL="3044952" indent="0">
              <a:buNone/>
              <a:defRPr sz="1800" b="1"/>
            </a:lvl7pPr>
            <a:lvl8pPr marL="3552444" indent="0">
              <a:buNone/>
              <a:defRPr sz="1800" b="1"/>
            </a:lvl8pPr>
            <a:lvl9pPr marL="4059936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3481" y="2454286"/>
            <a:ext cx="4802633" cy="4458919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521613" y="1732332"/>
            <a:ext cx="4804520" cy="72195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7492" indent="0">
              <a:buNone/>
              <a:defRPr sz="2200" b="1"/>
            </a:lvl2pPr>
            <a:lvl3pPr marL="1014984" indent="0">
              <a:buNone/>
              <a:defRPr sz="2000" b="1"/>
            </a:lvl3pPr>
            <a:lvl4pPr marL="1522476" indent="0">
              <a:buNone/>
              <a:defRPr sz="1800" b="1"/>
            </a:lvl4pPr>
            <a:lvl5pPr marL="2029968" indent="0">
              <a:buNone/>
              <a:defRPr sz="1800" b="1"/>
            </a:lvl5pPr>
            <a:lvl6pPr marL="2537460" indent="0">
              <a:buNone/>
              <a:defRPr sz="1800" b="1"/>
            </a:lvl6pPr>
            <a:lvl7pPr marL="3044952" indent="0">
              <a:buNone/>
              <a:defRPr sz="1800" b="1"/>
            </a:lvl7pPr>
            <a:lvl8pPr marL="3552444" indent="0">
              <a:buNone/>
              <a:defRPr sz="1800" b="1"/>
            </a:lvl8pPr>
            <a:lvl9pPr marL="4059936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521613" y="2454286"/>
            <a:ext cx="4804520" cy="4458919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69A5F-066C-4EDE-A10E-02BAC98B0A1C}" type="datetimeFigureOut">
              <a:rPr lang="ru-RU" smtClean="0"/>
              <a:t>07.06.2016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04479-255F-4BBA-8656-4C3EA6A566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880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69A5F-066C-4EDE-A10E-02BAC98B0A1C}" type="datetimeFigureOut">
              <a:rPr lang="ru-RU" smtClean="0"/>
              <a:t>07.06.2016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04479-255F-4BBA-8656-4C3EA6A566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1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69A5F-066C-4EDE-A10E-02BAC98B0A1C}" type="datetimeFigureOut">
              <a:rPr lang="ru-RU" smtClean="0"/>
              <a:t>07.06.2016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04479-255F-4BBA-8656-4C3EA6A566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698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481" y="308129"/>
            <a:ext cx="3576028" cy="1311341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49718" y="308131"/>
            <a:ext cx="6076415" cy="6605076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43481" y="1619472"/>
            <a:ext cx="3576028" cy="5293735"/>
          </a:xfrm>
        </p:spPr>
        <p:txBody>
          <a:bodyPr/>
          <a:lstStyle>
            <a:lvl1pPr marL="0" indent="0">
              <a:buNone/>
              <a:defRPr sz="1600"/>
            </a:lvl1pPr>
            <a:lvl2pPr marL="507492" indent="0">
              <a:buNone/>
              <a:defRPr sz="1300"/>
            </a:lvl2pPr>
            <a:lvl3pPr marL="1014984" indent="0">
              <a:buNone/>
              <a:defRPr sz="1100"/>
            </a:lvl3pPr>
            <a:lvl4pPr marL="1522476" indent="0">
              <a:buNone/>
              <a:defRPr sz="1000"/>
            </a:lvl4pPr>
            <a:lvl5pPr marL="2029968" indent="0">
              <a:buNone/>
              <a:defRPr sz="1000"/>
            </a:lvl5pPr>
            <a:lvl6pPr marL="2537460" indent="0">
              <a:buNone/>
              <a:defRPr sz="1000"/>
            </a:lvl6pPr>
            <a:lvl7pPr marL="3044952" indent="0">
              <a:buNone/>
              <a:defRPr sz="1000"/>
            </a:lvl7pPr>
            <a:lvl8pPr marL="3552444" indent="0">
              <a:buNone/>
              <a:defRPr sz="1000"/>
            </a:lvl8pPr>
            <a:lvl9pPr marL="4059936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69A5F-066C-4EDE-A10E-02BAC98B0A1C}" type="datetimeFigureOut">
              <a:rPr lang="ru-RU" smtClean="0"/>
              <a:t>07.06.2016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04479-255F-4BBA-8656-4C3EA6A566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954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0520" y="5417344"/>
            <a:ext cx="6521768" cy="63954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130520" y="691500"/>
            <a:ext cx="6521768" cy="4643438"/>
          </a:xfrm>
        </p:spPr>
        <p:txBody>
          <a:bodyPr/>
          <a:lstStyle>
            <a:lvl1pPr marL="0" indent="0">
              <a:buNone/>
              <a:defRPr sz="3600"/>
            </a:lvl1pPr>
            <a:lvl2pPr marL="507492" indent="0">
              <a:buNone/>
              <a:defRPr sz="3100"/>
            </a:lvl2pPr>
            <a:lvl3pPr marL="1014984" indent="0">
              <a:buNone/>
              <a:defRPr sz="2700"/>
            </a:lvl3pPr>
            <a:lvl4pPr marL="1522476" indent="0">
              <a:buNone/>
              <a:defRPr sz="2200"/>
            </a:lvl4pPr>
            <a:lvl5pPr marL="2029968" indent="0">
              <a:buNone/>
              <a:defRPr sz="2200"/>
            </a:lvl5pPr>
            <a:lvl6pPr marL="2537460" indent="0">
              <a:buNone/>
              <a:defRPr sz="2200"/>
            </a:lvl6pPr>
            <a:lvl7pPr marL="3044952" indent="0">
              <a:buNone/>
              <a:defRPr sz="2200"/>
            </a:lvl7pPr>
            <a:lvl8pPr marL="3552444" indent="0">
              <a:buNone/>
              <a:defRPr sz="2200"/>
            </a:lvl8pPr>
            <a:lvl9pPr marL="4059936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30520" y="6056892"/>
            <a:ext cx="6521768" cy="908264"/>
          </a:xfrm>
        </p:spPr>
        <p:txBody>
          <a:bodyPr/>
          <a:lstStyle>
            <a:lvl1pPr marL="0" indent="0">
              <a:buNone/>
              <a:defRPr sz="1600"/>
            </a:lvl1pPr>
            <a:lvl2pPr marL="507492" indent="0">
              <a:buNone/>
              <a:defRPr sz="1300"/>
            </a:lvl2pPr>
            <a:lvl3pPr marL="1014984" indent="0">
              <a:buNone/>
              <a:defRPr sz="1100"/>
            </a:lvl3pPr>
            <a:lvl4pPr marL="1522476" indent="0">
              <a:buNone/>
              <a:defRPr sz="1000"/>
            </a:lvl4pPr>
            <a:lvl5pPr marL="2029968" indent="0">
              <a:buNone/>
              <a:defRPr sz="1000"/>
            </a:lvl5pPr>
            <a:lvl6pPr marL="2537460" indent="0">
              <a:buNone/>
              <a:defRPr sz="1000"/>
            </a:lvl6pPr>
            <a:lvl7pPr marL="3044952" indent="0">
              <a:buNone/>
              <a:defRPr sz="1000"/>
            </a:lvl7pPr>
            <a:lvl8pPr marL="3552444" indent="0">
              <a:buNone/>
              <a:defRPr sz="1000"/>
            </a:lvl8pPr>
            <a:lvl9pPr marL="4059936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69A5F-066C-4EDE-A10E-02BAC98B0A1C}" type="datetimeFigureOut">
              <a:rPr lang="ru-RU" smtClean="0"/>
              <a:t>07.06.2016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04479-255F-4BBA-8656-4C3EA6A566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562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481" y="309921"/>
            <a:ext cx="9782652" cy="1289844"/>
          </a:xfrm>
          <a:prstGeom prst="rect">
            <a:avLst/>
          </a:prstGeom>
        </p:spPr>
        <p:txBody>
          <a:bodyPr vert="horz" lIns="101498" tIns="50749" rIns="101498" bIns="50749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3481" y="1805783"/>
            <a:ext cx="9782652" cy="5107424"/>
          </a:xfrm>
          <a:prstGeom prst="rect">
            <a:avLst/>
          </a:prstGeom>
        </p:spPr>
        <p:txBody>
          <a:bodyPr vert="horz" lIns="101498" tIns="50749" rIns="101498" bIns="5074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43481" y="7172967"/>
            <a:ext cx="2536243" cy="412033"/>
          </a:xfrm>
          <a:prstGeom prst="rect">
            <a:avLst/>
          </a:prstGeom>
        </p:spPr>
        <p:txBody>
          <a:bodyPr vert="horz" lIns="101498" tIns="50749" rIns="101498" bIns="50749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69A5F-066C-4EDE-A10E-02BAC98B0A1C}" type="datetimeFigureOut">
              <a:rPr lang="ru-RU" smtClean="0"/>
              <a:t>07.06.2016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713785" y="7172967"/>
            <a:ext cx="3442044" cy="412033"/>
          </a:xfrm>
          <a:prstGeom prst="rect">
            <a:avLst/>
          </a:prstGeom>
        </p:spPr>
        <p:txBody>
          <a:bodyPr vert="horz" lIns="101498" tIns="50749" rIns="101498" bIns="50749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789889" y="7172967"/>
            <a:ext cx="2536243" cy="412033"/>
          </a:xfrm>
          <a:prstGeom prst="rect">
            <a:avLst/>
          </a:prstGeom>
        </p:spPr>
        <p:txBody>
          <a:bodyPr vert="horz" lIns="101498" tIns="50749" rIns="101498" bIns="50749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04479-255F-4BBA-8656-4C3EA6A566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955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4984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0619" indent="-380619" algn="l" defTabSz="1014984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4675" indent="-317183" algn="l" defTabSz="1014984" rtl="0" eaLnBrk="1" latinLnBrk="0" hangingPunct="1">
        <a:spcBef>
          <a:spcPct val="20000"/>
        </a:spcBef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68730" indent="-253746" algn="l" defTabSz="1014984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76222" indent="-253746" algn="l" defTabSz="1014984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3714" indent="-253746" algn="l" defTabSz="1014984" rtl="0" eaLnBrk="1" latinLnBrk="0" hangingPunct="1">
        <a:spcBef>
          <a:spcPct val="20000"/>
        </a:spcBef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91206" indent="-253746" algn="l" defTabSz="1014984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8698" indent="-253746" algn="l" defTabSz="1014984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06190" indent="-253746" algn="l" defTabSz="1014984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13682" indent="-253746" algn="l" defTabSz="1014984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149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492" algn="l" defTabSz="10149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4984" algn="l" defTabSz="10149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2476" algn="l" defTabSz="10149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29968" algn="l" defTabSz="10149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7460" algn="l" defTabSz="10149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4952" algn="l" defTabSz="10149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2444" algn="l" defTabSz="10149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59936" algn="l" defTabSz="10149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" y="0"/>
            <a:ext cx="10869613" cy="77390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66896" y="1513019"/>
            <a:ext cx="7789329" cy="2112735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Проект</a:t>
            </a:r>
            <a:br>
              <a:rPr lang="ru-RU" sz="4000" b="1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</a:br>
            <a:r>
              <a:rPr lang="ru-RU" sz="4000" b="1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 « Зеленый мир нашего города»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66896" y="4600863"/>
            <a:ext cx="7608729" cy="1083911"/>
          </a:xfrm>
        </p:spPr>
        <p:txBody>
          <a:bodyPr/>
          <a:lstStyle/>
          <a:p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Автор: </a:t>
            </a:r>
            <a:r>
              <a:rPr lang="ru-RU" b="1" dirty="0" err="1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Пасынкова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 Н.П.</a:t>
            </a:r>
            <a:endParaRPr lang="ru-RU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99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69613" cy="77390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9" y="677136"/>
            <a:ext cx="4707836" cy="33519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9493" y="225623"/>
            <a:ext cx="10570627" cy="451513"/>
          </a:xfrm>
          <a:prstGeom prst="rect">
            <a:avLst/>
          </a:prstGeom>
          <a:noFill/>
        </p:spPr>
        <p:txBody>
          <a:bodyPr wrap="square" lIns="101498" tIns="50749" rIns="101498" bIns="50749" rtlCol="0">
            <a:spAutoFit/>
          </a:bodyPr>
          <a:lstStyle/>
          <a:p>
            <a:pPr algn="ctr"/>
            <a:r>
              <a:rPr lang="ru-RU" sz="2200" b="1" u="sng" dirty="0">
                <a:solidFill>
                  <a:srgbClr val="00B050"/>
                </a:solidFill>
                <a:latin typeface="Georgia" panose="02040502050405020303" pitchFamily="18" charset="0"/>
              </a:rPr>
              <a:t>Рассмотрели дуб на картинках в группе и нарисовали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807" y="4109786"/>
            <a:ext cx="5293088" cy="36621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72" y="3854938"/>
            <a:ext cx="3223564" cy="38191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180" y="718591"/>
            <a:ext cx="2955793" cy="315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84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69613" cy="77390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69613" cy="773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6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69613" cy="77390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5777" y="375395"/>
            <a:ext cx="9758060" cy="937757"/>
          </a:xfrm>
          <a:prstGeom prst="rect">
            <a:avLst/>
          </a:prstGeom>
          <a:noFill/>
        </p:spPr>
        <p:txBody>
          <a:bodyPr wrap="square" lIns="101498" tIns="50749" rIns="101498" bIns="50749" rtlCol="0">
            <a:spAutoFit/>
          </a:bodyPr>
          <a:lstStyle/>
          <a:p>
            <a:pPr algn="ctr"/>
            <a:r>
              <a:rPr lang="ru-RU" sz="2700" b="1" dirty="0">
                <a:solidFill>
                  <a:srgbClr val="00B050"/>
                </a:solidFill>
                <a:latin typeface="Georgia" panose="02040502050405020303" pitchFamily="18" charset="0"/>
              </a:rPr>
              <a:t>Экскурсия в сквер города</a:t>
            </a:r>
          </a:p>
          <a:p>
            <a:pPr algn="ctr"/>
            <a:r>
              <a:rPr lang="ru-RU" sz="2700" b="1" dirty="0">
                <a:solidFill>
                  <a:srgbClr val="00B050"/>
                </a:solidFill>
                <a:latin typeface="Georgia" panose="02040502050405020303" pitchFamily="18" charset="0"/>
              </a:rPr>
              <a:t> ( совместно с родителями</a:t>
            </a:r>
            <a:r>
              <a:rPr lang="ru-RU" sz="2200" b="1" dirty="0">
                <a:solidFill>
                  <a:srgbClr val="00B050"/>
                </a:solidFill>
                <a:latin typeface="Georgia" panose="02040502050405020303" pitchFamily="18" charset="0"/>
              </a:rPr>
              <a:t>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32" y="1313150"/>
            <a:ext cx="7789329" cy="55459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7438" y="7201152"/>
            <a:ext cx="9244477" cy="382049"/>
          </a:xfrm>
          <a:prstGeom prst="rect">
            <a:avLst/>
          </a:prstGeom>
          <a:noFill/>
        </p:spPr>
        <p:txBody>
          <a:bodyPr wrap="square" lIns="101498" tIns="50749" rIns="101498" bIns="50749" rtlCol="0">
            <a:spAutoFit/>
          </a:bodyPr>
          <a:lstStyle/>
          <a:p>
            <a:r>
              <a:rPr lang="ru-RU" sz="1800" b="1" dirty="0">
                <a:latin typeface="Georgia" panose="02040502050405020303" pitchFamily="18" charset="0"/>
              </a:rPr>
              <a:t>С историей сквера нас познакомила экскурсовод </a:t>
            </a:r>
            <a:r>
              <a:rPr lang="ru-RU" sz="1800" b="1" dirty="0" err="1">
                <a:latin typeface="Georgia" panose="02040502050405020303" pitchFamily="18" charset="0"/>
              </a:rPr>
              <a:t>Механникова</a:t>
            </a:r>
            <a:r>
              <a:rPr lang="ru-RU" sz="1800" b="1" dirty="0">
                <a:latin typeface="Georgia" panose="02040502050405020303" pitchFamily="18" charset="0"/>
              </a:rPr>
              <a:t>  Т.А. </a:t>
            </a:r>
          </a:p>
        </p:txBody>
      </p:sp>
    </p:spTree>
    <p:extLst>
      <p:ext uri="{BB962C8B-B14F-4D97-AF65-F5344CB8AC3E}">
        <p14:creationId xmlns:p14="http://schemas.microsoft.com/office/powerpoint/2010/main" val="395970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69613" cy="7739063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75" y="1106725"/>
            <a:ext cx="9159914" cy="644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9770" y="131616"/>
            <a:ext cx="9330075" cy="798830"/>
          </a:xfrm>
          <a:prstGeom prst="rect">
            <a:avLst/>
          </a:prstGeom>
          <a:noFill/>
        </p:spPr>
        <p:txBody>
          <a:bodyPr wrap="square" lIns="101498" tIns="50749" rIns="101498" bIns="50749" rtlCol="0">
            <a:spAutoFit/>
          </a:bodyPr>
          <a:lstStyle/>
          <a:p>
            <a:r>
              <a:rPr lang="ru-RU" sz="2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Взаимодействие с родителями через социальную сеть « В контакте» (дискуссии об экскурсиях)</a:t>
            </a:r>
          </a:p>
        </p:txBody>
      </p:sp>
    </p:spTree>
    <p:extLst>
      <p:ext uri="{BB962C8B-B14F-4D97-AF65-F5344CB8AC3E}">
        <p14:creationId xmlns:p14="http://schemas.microsoft.com/office/powerpoint/2010/main" val="125884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69613" cy="77390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81" y="1198149"/>
            <a:ext cx="4679303" cy="33316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807" y="1198148"/>
            <a:ext cx="4708554" cy="59599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74" y="4357087"/>
            <a:ext cx="4576952" cy="32587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8165" y="131616"/>
            <a:ext cx="9245195" cy="798830"/>
          </a:xfrm>
          <a:prstGeom prst="rect">
            <a:avLst/>
          </a:prstGeom>
          <a:noFill/>
        </p:spPr>
        <p:txBody>
          <a:bodyPr wrap="square" lIns="101498" tIns="50749" rIns="101498" bIns="50749" rtlCol="0">
            <a:spAutoFit/>
          </a:bodyPr>
          <a:lstStyle/>
          <a:p>
            <a:pPr algn="ctr"/>
            <a:r>
              <a:rPr lang="ru-RU" sz="2200" b="1" dirty="0">
                <a:solidFill>
                  <a:srgbClr val="00B050"/>
                </a:solidFill>
                <a:latin typeface="Georgia" panose="02040502050405020303" pitchFamily="18" charset="0"/>
              </a:rPr>
              <a:t>« Березонька – красавица летом и осенью»</a:t>
            </a:r>
          </a:p>
          <a:p>
            <a:pPr algn="ctr"/>
            <a:r>
              <a:rPr lang="ru-RU" sz="2200" b="1" dirty="0">
                <a:solidFill>
                  <a:srgbClr val="00B050"/>
                </a:solidFill>
                <a:latin typeface="Georgia" panose="02040502050405020303" pitchFamily="18" charset="0"/>
              </a:rPr>
              <a:t>(аппликация) </a:t>
            </a:r>
          </a:p>
        </p:txBody>
      </p:sp>
    </p:spTree>
    <p:extLst>
      <p:ext uri="{BB962C8B-B14F-4D97-AF65-F5344CB8AC3E}">
        <p14:creationId xmlns:p14="http://schemas.microsoft.com/office/powerpoint/2010/main" val="339886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69613" cy="77390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10926" y="349433"/>
            <a:ext cx="7275747" cy="451513"/>
          </a:xfrm>
          <a:prstGeom prst="rect">
            <a:avLst/>
          </a:prstGeom>
          <a:noFill/>
        </p:spPr>
        <p:txBody>
          <a:bodyPr wrap="square" lIns="101498" tIns="50749" rIns="101498" bIns="50749" rtlCol="0">
            <a:spAutoFit/>
          </a:bodyPr>
          <a:lstStyle/>
          <a:p>
            <a:pPr algn="ctr"/>
            <a:r>
              <a:rPr lang="ru-RU" sz="2200" b="1" dirty="0">
                <a:solidFill>
                  <a:srgbClr val="00B050"/>
                </a:solidFill>
                <a:latin typeface="Georgia" panose="02040502050405020303" pitchFamily="18" charset="0"/>
              </a:rPr>
              <a:t>Дидактические игры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87" y="878002"/>
            <a:ext cx="4703770" cy="33490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402" y="878002"/>
            <a:ext cx="4703771" cy="33490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" y="4227043"/>
            <a:ext cx="4687797" cy="33376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402" y="4210506"/>
            <a:ext cx="4701043" cy="334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6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69613" cy="77390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40553" y="69952"/>
            <a:ext cx="9073284" cy="937757"/>
          </a:xfrm>
          <a:prstGeom prst="rect">
            <a:avLst/>
          </a:prstGeom>
          <a:noFill/>
        </p:spPr>
        <p:txBody>
          <a:bodyPr wrap="square" lIns="101498" tIns="50749" rIns="101498" bIns="50749" rtlCol="0">
            <a:spAutoFit/>
          </a:bodyPr>
          <a:lstStyle/>
          <a:p>
            <a:pPr algn="ctr"/>
            <a:r>
              <a:rPr lang="ru-RU" sz="2700" b="1" dirty="0">
                <a:solidFill>
                  <a:srgbClr val="00B050"/>
                </a:solidFill>
                <a:latin typeface="Georgia" panose="02040502050405020303" pitchFamily="18" charset="0"/>
              </a:rPr>
              <a:t>« По парку погуляем, деревья все узнаем…»  </a:t>
            </a:r>
          </a:p>
          <a:p>
            <a:pPr algn="ctr"/>
            <a:r>
              <a:rPr lang="ru-RU" sz="2700" b="1" dirty="0">
                <a:solidFill>
                  <a:srgbClr val="00B050"/>
                </a:solidFill>
                <a:latin typeface="Georgia" panose="02040502050405020303" pitchFamily="18" charset="0"/>
              </a:rPr>
              <a:t>        ( экскурсия в парк)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82" y="1007709"/>
            <a:ext cx="5649403" cy="32073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678" y="3869531"/>
            <a:ext cx="6168501" cy="350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99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69613" cy="77390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40554" y="212876"/>
            <a:ext cx="8687493" cy="520976"/>
          </a:xfrm>
          <a:prstGeom prst="rect">
            <a:avLst/>
          </a:prstGeom>
          <a:noFill/>
        </p:spPr>
        <p:txBody>
          <a:bodyPr wrap="square" lIns="101498" tIns="50749" rIns="101498" bIns="50749" rtlCol="0">
            <a:spAutoFit/>
          </a:bodyPr>
          <a:lstStyle/>
          <a:p>
            <a:r>
              <a:rPr lang="ru-RU" sz="2700" b="1" dirty="0">
                <a:solidFill>
                  <a:srgbClr val="00B050"/>
                </a:solidFill>
                <a:latin typeface="Georgia" panose="02040502050405020303" pitchFamily="18" charset="0"/>
              </a:rPr>
              <a:t>Экскурсия в краеведческий музей  города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80" y="716253"/>
            <a:ext cx="4750031" cy="33819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520" y="4162165"/>
            <a:ext cx="4750031" cy="33819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80" y="4162165"/>
            <a:ext cx="4750030" cy="33819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299" y="713412"/>
            <a:ext cx="4796471" cy="341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0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69613" cy="77390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89" y="375395"/>
            <a:ext cx="10100448" cy="520976"/>
          </a:xfrm>
          <a:prstGeom prst="rect">
            <a:avLst/>
          </a:prstGeom>
          <a:noFill/>
        </p:spPr>
        <p:txBody>
          <a:bodyPr wrap="square" lIns="101498" tIns="50749" rIns="101498" bIns="50749" rtlCol="0">
            <a:spAutoFit/>
          </a:bodyPr>
          <a:lstStyle/>
          <a:p>
            <a:pPr algn="ctr"/>
            <a:r>
              <a:rPr lang="ru-RU" sz="2700" b="1" dirty="0">
                <a:solidFill>
                  <a:srgbClr val="00B050"/>
                </a:solidFill>
                <a:latin typeface="Georgia" panose="02040502050405020303" pitchFamily="18" charset="0"/>
              </a:rPr>
              <a:t>В гости к елочкам сестричкам  в детском саду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66" y="1269242"/>
            <a:ext cx="8345105" cy="594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85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69613" cy="77390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2121" y="294135"/>
            <a:ext cx="7618134" cy="520976"/>
          </a:xfrm>
          <a:prstGeom prst="rect">
            <a:avLst/>
          </a:prstGeom>
          <a:noFill/>
        </p:spPr>
        <p:txBody>
          <a:bodyPr wrap="square" lIns="101498" tIns="50749" rIns="101498" bIns="50749" rtlCol="0">
            <a:spAutoFit/>
          </a:bodyPr>
          <a:lstStyle/>
          <a:p>
            <a:pPr algn="ctr"/>
            <a:r>
              <a:rPr lang="ru-RU" sz="2700" b="1" dirty="0">
                <a:solidFill>
                  <a:srgbClr val="00B050"/>
                </a:solidFill>
                <a:latin typeface="Georgia" panose="02040502050405020303" pitchFamily="18" charset="0"/>
              </a:rPr>
              <a:t>Наши экскурсии осенью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95" y="1025465"/>
            <a:ext cx="4429646" cy="56068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403" y="1046468"/>
            <a:ext cx="4460655" cy="56461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2592" y="6632338"/>
            <a:ext cx="4668052" cy="520976"/>
          </a:xfrm>
          <a:prstGeom prst="rect">
            <a:avLst/>
          </a:prstGeom>
          <a:noFill/>
        </p:spPr>
        <p:txBody>
          <a:bodyPr wrap="square" lIns="101498" tIns="50749" rIns="101498" bIns="50749" rtlCol="0">
            <a:spAutoFit/>
          </a:bodyPr>
          <a:lstStyle/>
          <a:p>
            <a:pPr algn="ctr"/>
            <a:r>
              <a:rPr lang="ru-RU" sz="2700" b="1" dirty="0">
                <a:solidFill>
                  <a:srgbClr val="00B050"/>
                </a:solidFill>
                <a:latin typeface="Georgia" panose="02040502050405020303" pitchFamily="18" charset="0"/>
              </a:rPr>
              <a:t>Дуб осенью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17122" y="6632338"/>
            <a:ext cx="4879030" cy="520976"/>
          </a:xfrm>
          <a:prstGeom prst="rect">
            <a:avLst/>
          </a:prstGeom>
          <a:noFill/>
        </p:spPr>
        <p:txBody>
          <a:bodyPr wrap="square" lIns="101498" tIns="50749" rIns="101498" bIns="50749" rtlCol="0">
            <a:spAutoFit/>
          </a:bodyPr>
          <a:lstStyle/>
          <a:p>
            <a:pPr algn="ctr"/>
            <a:r>
              <a:rPr lang="ru-RU" sz="2700" b="1" dirty="0">
                <a:solidFill>
                  <a:srgbClr val="00B050"/>
                </a:solidFill>
                <a:latin typeface="Georgia" panose="02040502050405020303" pitchFamily="18" charset="0"/>
              </a:rPr>
              <a:t>Ива на ул. Заводская</a:t>
            </a:r>
          </a:p>
        </p:txBody>
      </p:sp>
    </p:spTree>
    <p:extLst>
      <p:ext uri="{BB962C8B-B14F-4D97-AF65-F5344CB8AC3E}">
        <p14:creationId xmlns:p14="http://schemas.microsoft.com/office/powerpoint/2010/main" val="407126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869613" cy="79136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50852" y="862949"/>
            <a:ext cx="6077388" cy="1493464"/>
          </a:xfrm>
          <a:prstGeom prst="rect">
            <a:avLst/>
          </a:prstGeom>
          <a:noFill/>
        </p:spPr>
        <p:txBody>
          <a:bodyPr wrap="square" lIns="101498" tIns="50749" rIns="101498" bIns="50749" rtlCol="0">
            <a:spAutoFit/>
          </a:bodyPr>
          <a:lstStyle/>
          <a:p>
            <a:r>
              <a:rPr lang="ru-RU" sz="2200" b="1" u="sng" dirty="0">
                <a:latin typeface="Georgia" panose="02040502050405020303" pitchFamily="18" charset="0"/>
              </a:rPr>
              <a:t>Участники:</a:t>
            </a:r>
          </a:p>
          <a:p>
            <a:r>
              <a:rPr lang="ru-RU" sz="2200" dirty="0">
                <a:latin typeface="Georgia" panose="02040502050405020303" pitchFamily="18" charset="0"/>
              </a:rPr>
              <a:t>• дети второй младшей группы;</a:t>
            </a:r>
          </a:p>
          <a:p>
            <a:r>
              <a:rPr lang="ru-RU" sz="2200" dirty="0">
                <a:latin typeface="Georgia" panose="02040502050405020303" pitchFamily="18" charset="0"/>
              </a:rPr>
              <a:t>• воспитатель группы;</a:t>
            </a:r>
          </a:p>
          <a:p>
            <a:r>
              <a:rPr lang="ru-RU" sz="2200" dirty="0">
                <a:latin typeface="Georgia" panose="02040502050405020303" pitchFamily="18" charset="0"/>
              </a:rPr>
              <a:t>• родители детей.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57684" y="2798706"/>
            <a:ext cx="7275747" cy="3426476"/>
          </a:xfrm>
          <a:prstGeom prst="rect">
            <a:avLst/>
          </a:prstGeom>
          <a:noFill/>
        </p:spPr>
        <p:txBody>
          <a:bodyPr wrap="square" lIns="101498" tIns="50749" rIns="101498" bIns="50749" rtlCol="0">
            <a:spAutoFit/>
          </a:bodyPr>
          <a:lstStyle/>
          <a:p>
            <a:r>
              <a:rPr lang="ru-RU" sz="2700" b="1" u="sng" dirty="0">
                <a:latin typeface="Georgia" panose="02040502050405020303" pitchFamily="18" charset="0"/>
              </a:rPr>
              <a:t>Цель проекта</a:t>
            </a:r>
            <a:r>
              <a:rPr lang="ru-RU" sz="2700" dirty="0">
                <a:latin typeface="Georgia" panose="02040502050405020303" pitchFamily="18" charset="0"/>
              </a:rPr>
              <a:t>: Формирование патриотических чувств, познавательного интереса к «малой Родине», через ознакомление с природой родного города в процессе включения в исследовательскую, художественно продуктивную деятельность всех участников образовательного процесса.</a:t>
            </a:r>
          </a:p>
        </p:txBody>
      </p:sp>
    </p:spTree>
    <p:extLst>
      <p:ext uri="{BB962C8B-B14F-4D97-AF65-F5344CB8AC3E}">
        <p14:creationId xmlns:p14="http://schemas.microsoft.com/office/powerpoint/2010/main" val="400671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69613" cy="77390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1126" y="6167171"/>
            <a:ext cx="8474104" cy="520976"/>
          </a:xfrm>
          <a:prstGeom prst="rect">
            <a:avLst/>
          </a:prstGeom>
          <a:noFill/>
        </p:spPr>
        <p:txBody>
          <a:bodyPr wrap="square" lIns="101498" tIns="50749" rIns="101498" bIns="50749" rtlCol="0">
            <a:spAutoFit/>
          </a:bodyPr>
          <a:lstStyle/>
          <a:p>
            <a:pPr algn="ctr"/>
            <a:r>
              <a:rPr lang="ru-RU" sz="2700" b="1" dirty="0" smtClean="0">
                <a:solidFill>
                  <a:srgbClr val="00B050"/>
                </a:solidFill>
                <a:latin typeface="Georgia" panose="02040502050405020303" pitchFamily="18" charset="0"/>
              </a:rPr>
              <a:t>Осень в городском парке</a:t>
            </a:r>
            <a:endParaRPr lang="ru-RU" sz="2700" b="1" dirty="0">
              <a:solidFill>
                <a:srgbClr val="00B050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9" y="426826"/>
            <a:ext cx="9015816" cy="570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79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69613" cy="77390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9" y="212875"/>
            <a:ext cx="5213801" cy="65994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273" y="212875"/>
            <a:ext cx="5213801" cy="65994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82121" y="6957377"/>
            <a:ext cx="6590970" cy="520976"/>
          </a:xfrm>
          <a:prstGeom prst="rect">
            <a:avLst/>
          </a:prstGeom>
          <a:noFill/>
        </p:spPr>
        <p:txBody>
          <a:bodyPr wrap="square" lIns="101498" tIns="50749" rIns="101498" bIns="50749" rtlCol="0">
            <a:spAutoFit/>
          </a:bodyPr>
          <a:lstStyle/>
          <a:p>
            <a:pPr algn="ctr"/>
            <a:r>
              <a:rPr lang="ru-RU" sz="2700" b="1" dirty="0">
                <a:solidFill>
                  <a:srgbClr val="00B050"/>
                </a:solidFill>
                <a:latin typeface="Georgia" panose="02040502050405020303" pitchFamily="18" charset="0"/>
              </a:rPr>
              <a:t>Наблюдали листопад</a:t>
            </a:r>
          </a:p>
        </p:txBody>
      </p:sp>
    </p:spTree>
    <p:extLst>
      <p:ext uri="{BB962C8B-B14F-4D97-AF65-F5344CB8AC3E}">
        <p14:creationId xmlns:p14="http://schemas.microsoft.com/office/powerpoint/2010/main" val="141739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69613" cy="77390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4761" y="114611"/>
            <a:ext cx="8816493" cy="659902"/>
          </a:xfrm>
          <a:prstGeom prst="rect">
            <a:avLst/>
          </a:prstGeom>
          <a:noFill/>
        </p:spPr>
        <p:txBody>
          <a:bodyPr wrap="square" lIns="101498" tIns="50749" rIns="101498" bIns="50749" rtlCol="0">
            <a:spAutoFit/>
          </a:bodyPr>
          <a:lstStyle/>
          <a:p>
            <a:r>
              <a:rPr lang="ru-RU" sz="3600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Совместное творчество воспитателя и детей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536" y="3869533"/>
            <a:ext cx="5353325" cy="38115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85" y="759743"/>
            <a:ext cx="4964628" cy="35347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7" y="4294511"/>
            <a:ext cx="2743675" cy="34351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490" y="759743"/>
            <a:ext cx="2642862" cy="319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7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69613" cy="77390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91" y="944206"/>
            <a:ext cx="5111408" cy="64698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76" y="944206"/>
            <a:ext cx="5119545" cy="64801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793" y="214840"/>
            <a:ext cx="10741821" cy="729367"/>
          </a:xfrm>
          <a:prstGeom prst="rect">
            <a:avLst/>
          </a:prstGeom>
          <a:noFill/>
        </p:spPr>
        <p:txBody>
          <a:bodyPr wrap="square" lIns="101498" tIns="50749" rIns="101498" bIns="50749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Совместные поделки родителей и детей ( лето)</a:t>
            </a:r>
          </a:p>
        </p:txBody>
      </p:sp>
    </p:spTree>
    <p:extLst>
      <p:ext uri="{BB962C8B-B14F-4D97-AF65-F5344CB8AC3E}">
        <p14:creationId xmlns:p14="http://schemas.microsoft.com/office/powerpoint/2010/main" val="301253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69613" cy="77390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89" y="394690"/>
            <a:ext cx="4995218" cy="63227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72" y="394690"/>
            <a:ext cx="5123614" cy="648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1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869613" cy="77390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86" y="895219"/>
            <a:ext cx="4084612" cy="64698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774" y="895219"/>
            <a:ext cx="5139724" cy="65056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8986" y="212877"/>
            <a:ext cx="10570627" cy="729367"/>
          </a:xfrm>
          <a:prstGeom prst="rect">
            <a:avLst/>
          </a:prstGeom>
          <a:noFill/>
        </p:spPr>
        <p:txBody>
          <a:bodyPr wrap="square" lIns="101498" tIns="50749" rIns="101498" bIns="50749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« Осенняя сказка»( поделки из листьев деревьев)</a:t>
            </a:r>
          </a:p>
        </p:txBody>
      </p:sp>
    </p:spTree>
    <p:extLst>
      <p:ext uri="{BB962C8B-B14F-4D97-AF65-F5344CB8AC3E}">
        <p14:creationId xmlns:p14="http://schemas.microsoft.com/office/powerpoint/2010/main" val="129339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69613" cy="77390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92" y="888961"/>
            <a:ext cx="4662023" cy="59010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807" y="3839023"/>
            <a:ext cx="5372645" cy="38252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807" y="94226"/>
            <a:ext cx="5302467" cy="377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37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69613" cy="77390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69613" cy="773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65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69613" cy="77390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420" y="121262"/>
            <a:ext cx="10442835" cy="1076683"/>
          </a:xfrm>
          <a:prstGeom prst="rect">
            <a:avLst/>
          </a:prstGeom>
          <a:noFill/>
        </p:spPr>
        <p:txBody>
          <a:bodyPr wrap="square" lIns="101498" tIns="50749" rIns="101498" bIns="50749" rtlCol="0">
            <a:spAutoFit/>
          </a:bodyPr>
          <a:lstStyle/>
          <a:p>
            <a:pPr algn="ctr"/>
            <a:r>
              <a:rPr lang="ru-RU" sz="3100" b="1" dirty="0">
                <a:solidFill>
                  <a:srgbClr val="00B050"/>
                </a:solidFill>
                <a:latin typeface="Georgia" panose="02040502050405020303" pitchFamily="18" charset="0"/>
              </a:rPr>
              <a:t>О нашем проекте в газете</a:t>
            </a:r>
          </a:p>
          <a:p>
            <a:pPr algn="ctr"/>
            <a:r>
              <a:rPr lang="ru-RU" sz="3100" b="1" dirty="0">
                <a:solidFill>
                  <a:srgbClr val="00B050"/>
                </a:solidFill>
                <a:latin typeface="Georgia" panose="02040502050405020303" pitchFamily="18" charset="0"/>
              </a:rPr>
              <a:t> « </a:t>
            </a:r>
            <a:r>
              <a:rPr lang="ru-RU" sz="3100" b="1" dirty="0" err="1">
                <a:solidFill>
                  <a:srgbClr val="00B050"/>
                </a:solidFill>
                <a:latin typeface="Georgia" panose="02040502050405020303" pitchFamily="18" charset="0"/>
              </a:rPr>
              <a:t>Светловские</a:t>
            </a:r>
            <a:r>
              <a:rPr lang="ru-RU" sz="3100" b="1" dirty="0">
                <a:solidFill>
                  <a:srgbClr val="00B050"/>
                </a:solidFill>
                <a:latin typeface="Georgia" panose="02040502050405020303" pitchFamily="18" charset="0"/>
              </a:rPr>
              <a:t> вести»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51" y="1133227"/>
            <a:ext cx="9941111" cy="628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162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0869613" cy="75576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38092" y="1856140"/>
            <a:ext cx="7660328" cy="2882733"/>
          </a:xfrm>
          <a:prstGeom prst="rect">
            <a:avLst/>
          </a:prstGeom>
          <a:noFill/>
        </p:spPr>
        <p:txBody>
          <a:bodyPr wrap="square" lIns="101498" tIns="50749" rIns="101498" bIns="50749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Огромная благодарность всем родителям ,принявшим участие в реализации проекта « Зеленый мир нашего города»</a:t>
            </a:r>
          </a:p>
        </p:txBody>
      </p:sp>
    </p:spTree>
    <p:extLst>
      <p:ext uri="{BB962C8B-B14F-4D97-AF65-F5344CB8AC3E}">
        <p14:creationId xmlns:p14="http://schemas.microsoft.com/office/powerpoint/2010/main" val="199519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58"/>
            <a:ext cx="10869613" cy="77196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9488" y="862948"/>
            <a:ext cx="8903223" cy="5365468"/>
          </a:xfrm>
          <a:prstGeom prst="rect">
            <a:avLst/>
          </a:prstGeom>
          <a:noFill/>
        </p:spPr>
        <p:txBody>
          <a:bodyPr wrap="square" lIns="101498" tIns="50749" rIns="101498" bIns="50749" rtlCol="0">
            <a:spAutoFit/>
          </a:bodyPr>
          <a:lstStyle/>
          <a:p>
            <a:r>
              <a:rPr lang="ru-RU" sz="1800" b="1" u="sng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Социально-коммуникативное развитие</a:t>
            </a: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Формирование навыков экологической культуры. Воспитывать бережное отношение к природе родного края</a:t>
            </a: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Формировать готовность к совместной деятельности со сверстниками</a:t>
            </a: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Содействовать развитию доброжелательному общению детей со взрослыми и сверстниками.</a:t>
            </a: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Использовать полученные новые знания в самостоятельной игровой деятельности.</a:t>
            </a:r>
          </a:p>
          <a:p>
            <a:r>
              <a:rPr lang="ru-RU" sz="1800" b="1" u="sng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</a:t>
            </a: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Познакомить с разными объектами живой природы родного города .</a:t>
            </a: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Развивать познавательные способности и интерес детей к деревьям, которые растут в нашем городском парке, сквере, лесу (берёза, клен, дуб, тополь, ель и т.п.), травянистым растениям , которые характерны для нашей природной	 зоны, к природным объектам ( озеро, канал, парк, сквер ) в процессе совместной исследовательской деятельности</a:t>
            </a: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Формировать исследовательские навыки. Развивать восприятие, создавая условия для ознакомления детей с условиями роста различных растений</a:t>
            </a: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Знакомить детей с историей создания  природных зон нашего города </a:t>
            </a: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Способствовать овладению умениями ухода за некоторыми растениями в природе </a:t>
            </a:r>
          </a:p>
        </p:txBody>
      </p:sp>
    </p:spTree>
    <p:extLst>
      <p:ext uri="{BB962C8B-B14F-4D97-AF65-F5344CB8AC3E}">
        <p14:creationId xmlns:p14="http://schemas.microsoft.com/office/powerpoint/2010/main" val="377016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58"/>
            <a:ext cx="10869613" cy="77196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9488" y="862947"/>
            <a:ext cx="8903223" cy="382049"/>
          </a:xfrm>
          <a:prstGeom prst="rect">
            <a:avLst/>
          </a:prstGeom>
          <a:noFill/>
        </p:spPr>
        <p:txBody>
          <a:bodyPr wrap="square" lIns="101498" tIns="50749" rIns="101498" bIns="50749" rtlCol="0">
            <a:spAutoFit/>
          </a:bodyPr>
          <a:lstStyle/>
          <a:p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7731" y="838141"/>
            <a:ext cx="8894152" cy="6251712"/>
          </a:xfrm>
          <a:prstGeom prst="rect">
            <a:avLst/>
          </a:prstGeom>
          <a:noFill/>
        </p:spPr>
        <p:txBody>
          <a:bodyPr wrap="square" lIns="101498" tIns="50749" rIns="101498" bIns="50749" rtlCol="0">
            <a:spAutoFit/>
          </a:bodyPr>
          <a:lstStyle/>
          <a:p>
            <a:r>
              <a:rPr lang="ru-RU" sz="1800" b="1" u="sng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развитие </a:t>
            </a: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Развивать связанную речь, активизировать и обогащать словарь на основе обогащения представлений о ближайшем окружении (название знакомых деревьев и травянистых растений, цветовая гаммы цветов и цветовой гаммы листвы некоторых деревьев и т. д.) .</a:t>
            </a: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Знакомить детей с детской литературой о природе , воспитывать любовь к книге.</a:t>
            </a: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Способствовать развитию художественного восприятия текста в различных жанрах детской литературы</a:t>
            </a: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Развивать умение читать наизусть стихи о природе</a:t>
            </a:r>
          </a:p>
          <a:p>
            <a:r>
              <a:rPr lang="ru-RU" sz="18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развитие.</a:t>
            </a: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Формировать и активизировать у детей проявление эстетического отношения к окружающему миру в разнообразных ситуациях. </a:t>
            </a: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Развивать эстетическое восприятие, эмоциональный отклик на проявление красоты в окружающем мире, изображение его в произведениях искусства и собственных творческих работах.</a:t>
            </a: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Способствовать  реализации самостоятельной творческой деятельности детей     (изобразительной, музыкальной и др.) </a:t>
            </a:r>
          </a:p>
          <a:p>
            <a:r>
              <a:rPr lang="ru-RU" sz="18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</a:t>
            </a: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Формировать начальные представления о ценности здорового образа жизни.</a:t>
            </a: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Познакомить  детей с элементарными нормами и правилами безопасного поведения на природе.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3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69613" cy="773906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5" y="1439887"/>
            <a:ext cx="4970583" cy="6322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317" y="1439887"/>
            <a:ext cx="5768821" cy="6322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39732" y="294134"/>
            <a:ext cx="7960522" cy="416781"/>
          </a:xfrm>
          <a:prstGeom prst="rect">
            <a:avLst/>
          </a:prstGeom>
          <a:noFill/>
        </p:spPr>
        <p:txBody>
          <a:bodyPr wrap="square" lIns="101498" tIns="50749" rIns="101498" bIns="50749" rtlCol="0">
            <a:spAutoFit/>
          </a:bodyPr>
          <a:lstStyle/>
          <a:p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872" y="264510"/>
            <a:ext cx="7608729" cy="721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062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69613" cy="77390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80480" y="1269244"/>
            <a:ext cx="7190150" cy="4688784"/>
          </a:xfrm>
          <a:prstGeom prst="rect">
            <a:avLst/>
          </a:prstGeom>
          <a:noFill/>
        </p:spPr>
        <p:txBody>
          <a:bodyPr wrap="square" lIns="101498" tIns="50749" rIns="101498" bIns="50749" rtlCol="0">
            <a:spAutoFit/>
          </a:bodyPr>
          <a:lstStyle/>
          <a:p>
            <a:r>
              <a:rPr lang="ru-RU" sz="2700" b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Работа клуба « Зеленая тропинка»</a:t>
            </a:r>
          </a:p>
          <a:p>
            <a:endParaRPr lang="ru-RU" sz="2700" b="1" u="sng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r>
              <a:rPr lang="ru-RU" b="1" dirty="0" smtClean="0">
                <a:latin typeface="Georgia" panose="02040502050405020303" pitchFamily="18" charset="0"/>
              </a:rPr>
              <a:t>1. Опытно-исследовательская деятельность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« Возраст дуба» (экскурсия к самому древнему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 дубу на ул. Горького)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2. Экскурсия « Сквер нашего города»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3. Прогулка по Бульвару Нахимова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4. Экскурсия к озеру города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5. « По парку погуляем, деревья все узнаем…»(прогулка по парку около Судоходного канала)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6. Анкетирование по социально-коммуникативному направлению и краеведению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7. Экскурсия в краеведческий музей города</a:t>
            </a:r>
            <a:endParaRPr lang="ru-RU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76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69613" cy="7739063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29" y="1320301"/>
            <a:ext cx="9182558" cy="5098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80" y="6876117"/>
            <a:ext cx="8907044" cy="605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25330" y="212875"/>
            <a:ext cx="7451894" cy="416781"/>
          </a:xfrm>
          <a:prstGeom prst="rect">
            <a:avLst/>
          </a:prstGeom>
          <a:noFill/>
        </p:spPr>
        <p:txBody>
          <a:bodyPr wrap="square" lIns="101498" tIns="50749" rIns="101498" bIns="50749" rtlCol="0">
            <a:spAutoFit/>
          </a:bodyPr>
          <a:lstStyle/>
          <a:p>
            <a:endParaRPr lang="ru-RU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146" y="209563"/>
            <a:ext cx="5697112" cy="840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145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69613" cy="77390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584" y="266117"/>
            <a:ext cx="10186044" cy="451513"/>
          </a:xfrm>
          <a:prstGeom prst="rect">
            <a:avLst/>
          </a:prstGeom>
          <a:noFill/>
        </p:spPr>
        <p:txBody>
          <a:bodyPr wrap="square" lIns="101498" tIns="50749" rIns="101498" bIns="50749" rtlCol="0">
            <a:spAutoFit/>
          </a:bodyPr>
          <a:lstStyle/>
          <a:p>
            <a:r>
              <a:rPr lang="ru-RU" sz="2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Опытно-исследовательская деятельность  « Возраст дуба</a:t>
            </a:r>
            <a:r>
              <a:rPr lang="ru-RU" sz="2200" b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4583" y="944209"/>
            <a:ext cx="4365448" cy="5730736"/>
          </a:xfrm>
          <a:prstGeom prst="rect">
            <a:avLst/>
          </a:prstGeom>
          <a:noFill/>
        </p:spPr>
        <p:txBody>
          <a:bodyPr wrap="square" lIns="101498" tIns="50749" rIns="101498" bIns="50749" rtlCol="0">
            <a:spAutoFit/>
          </a:bodyPr>
          <a:lstStyle/>
          <a:p>
            <a:r>
              <a:rPr lang="ru-RU" b="1" dirty="0" smtClean="0">
                <a:latin typeface="Georgia" panose="02040502050405020303" pitchFamily="18" charset="0"/>
              </a:rPr>
              <a:t>Примерно возраст Дуба можно определить так 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• Длинна окружности на высоте 150 см от земли Х коэффициент 0,8= 310* 0,8=248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• и еще Пропорция: если длину окружности 600 см на высоте 130 см от земли дуб имеет в 500 лет, около 310 см получится в возрасте 258 лет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Так что получается возраст дуба около 250 лет( и это возможно, если предположить , что он был посажен где-то в 1765 г, </a:t>
            </a:r>
            <a:r>
              <a:rPr lang="ru-RU" b="1" dirty="0" err="1" smtClean="0">
                <a:latin typeface="Georgia" panose="02040502050405020303" pitchFamily="18" charset="0"/>
              </a:rPr>
              <a:t>т.к</a:t>
            </a:r>
            <a:r>
              <a:rPr lang="ru-RU" b="1" dirty="0" smtClean="0">
                <a:latin typeface="Georgia" panose="02040502050405020303" pitchFamily="18" charset="0"/>
              </a:rPr>
              <a:t> город был основан в 1640 году как селение </a:t>
            </a:r>
            <a:r>
              <a:rPr lang="ru-RU" b="1" dirty="0" err="1" smtClean="0">
                <a:latin typeface="Georgia" panose="02040502050405020303" pitchFamily="18" charset="0"/>
              </a:rPr>
              <a:t>Циммербуде</a:t>
            </a:r>
            <a:r>
              <a:rPr lang="ru-RU" b="1" dirty="0" smtClean="0">
                <a:latin typeface="Georgia" panose="02040502050405020303" pitchFamily="18" charset="0"/>
              </a:rPr>
              <a:t>.)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405" y="790541"/>
            <a:ext cx="5264215" cy="666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2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69613" cy="77390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012" y="153661"/>
            <a:ext cx="5265776" cy="37491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61" y="175107"/>
            <a:ext cx="5244953" cy="37343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64" y="3902844"/>
            <a:ext cx="5206548" cy="37070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806" y="3869531"/>
            <a:ext cx="5284220" cy="373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10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</TotalTime>
  <Words>629</Words>
  <Application>Microsoft Office PowerPoint</Application>
  <PresentationFormat>Произвольный</PresentationFormat>
  <Paragraphs>69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Проект  « Зеленый мир нашего города»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« Зеленый мир нашего города»</dc:title>
  <dc:creator>ASUS-PC</dc:creator>
  <cp:lastModifiedBy>пользователь</cp:lastModifiedBy>
  <cp:revision>17</cp:revision>
  <cp:lastPrinted>2016-06-07T15:19:43Z</cp:lastPrinted>
  <dcterms:created xsi:type="dcterms:W3CDTF">2016-06-02T15:54:34Z</dcterms:created>
  <dcterms:modified xsi:type="dcterms:W3CDTF">2016-06-07T15:45:48Z</dcterms:modified>
</cp:coreProperties>
</file>